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249"/>
    <a:srgbClr val="FF9933"/>
    <a:srgbClr val="FF33CC"/>
    <a:srgbClr val="FF66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87" autoAdjust="0"/>
    <p:restoredTop sz="94668" autoAdjust="0"/>
  </p:normalViewPr>
  <p:slideViewPr>
    <p:cSldViewPr>
      <p:cViewPr varScale="1">
        <p:scale>
          <a:sx n="68" d="100"/>
          <a:sy n="68" d="100"/>
        </p:scale>
        <p:origin x="176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5E080E-77D8-4776-9665-6159077589AB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24C2D-9311-4917-B9CF-45F93E256B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1998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31FCF-6EC4-4263-B1AC-4AA86078E0B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1678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387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5814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551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428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1576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3568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68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2336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880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6681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1569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07A70-F467-4274-B455-D22E0ED165BA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389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Machinohome.idaimae@gmail.com" TargetMode="External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openxmlformats.org/officeDocument/2006/relationships/image" Target="../media/image8.jpeg"/><Relationship Id="rId10" Type="http://schemas.microsoft.com/office/2007/relationships/hdphoto" Target="../media/hdphoto1.wdp"/><Relationship Id="rId4" Type="http://schemas.openxmlformats.org/officeDocument/2006/relationships/image" Target="../media/image7.jpe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343" y="5893042"/>
            <a:ext cx="388024" cy="385636"/>
          </a:xfrm>
          <a:prstGeom prst="rect">
            <a:avLst/>
          </a:prstGeom>
        </p:spPr>
      </p:pic>
      <p:sp>
        <p:nvSpPr>
          <p:cNvPr id="23" name="テキスト ボックス 22"/>
          <p:cNvSpPr txBox="1"/>
          <p:nvPr/>
        </p:nvSpPr>
        <p:spPr>
          <a:xfrm>
            <a:off x="4187916" y="5853216"/>
            <a:ext cx="16706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latin typeface="AR PハイカラＰＯＰ体H" panose="020B0600010101010101" pitchFamily="50" charset="-128"/>
                <a:ea typeface="AR PハイカラＰＯＰ体H" panose="020B0600010101010101" pitchFamily="50" charset="-128"/>
              </a:rPr>
              <a:t>市民生活支援センター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374170" y="6008899"/>
            <a:ext cx="1133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spc="300" dirty="0">
                <a:latin typeface="AR PハイカラＰＯＰ体H" panose="020B0600010101010101" pitchFamily="50" charset="-128"/>
                <a:ea typeface="AR PハイカラＰＯＰ体H" panose="020B0600010101010101" pitchFamily="50" charset="-128"/>
              </a:rPr>
              <a:t>ふくしの家</a:t>
            </a:r>
          </a:p>
        </p:txBody>
      </p:sp>
      <p:cxnSp>
        <p:nvCxnSpPr>
          <p:cNvPr id="26" name="直線コネクタ 25"/>
          <p:cNvCxnSpPr/>
          <p:nvPr/>
        </p:nvCxnSpPr>
        <p:spPr>
          <a:xfrm flipH="1">
            <a:off x="3259985" y="5747764"/>
            <a:ext cx="259858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3219722" y="6258491"/>
            <a:ext cx="273344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/>
              <a:t>佐賀市鍋島三丁目</a:t>
            </a:r>
            <a:r>
              <a:rPr kumimoji="1" lang="en-US" altLang="ja-JP" sz="1050" dirty="0"/>
              <a:t>3-20</a:t>
            </a:r>
            <a:r>
              <a:rPr kumimoji="1" lang="ja-JP" altLang="en-US" sz="1050" dirty="0"/>
              <a:t>　鍋島ｼｪｽﾄﾊｰﾓﾆｰ</a:t>
            </a:r>
            <a:r>
              <a:rPr kumimoji="1" lang="en-US" altLang="ja-JP" sz="1050" dirty="0"/>
              <a:t>3</a:t>
            </a:r>
            <a:r>
              <a:rPr kumimoji="1" lang="ja-JP" altLang="en-US" sz="1050" dirty="0"/>
              <a:t>Ｆ</a:t>
            </a:r>
            <a:endParaRPr kumimoji="1" lang="en-US" altLang="ja-JP" sz="1050" dirty="0"/>
          </a:p>
          <a:p>
            <a:r>
              <a:rPr lang="ja-JP" altLang="en-US" sz="1050" dirty="0"/>
              <a:t>☎</a:t>
            </a:r>
            <a:r>
              <a:rPr lang="en-US" altLang="ja-JP" sz="1050" dirty="0"/>
              <a:t>0952-36-6865</a:t>
            </a:r>
            <a:r>
              <a:rPr lang="ja-JP" altLang="en-US" sz="1050" dirty="0"/>
              <a:t>　　</a:t>
            </a:r>
            <a:r>
              <a:rPr lang="en-US" altLang="ja-JP" sz="1050" dirty="0"/>
              <a:t>  </a:t>
            </a:r>
            <a:r>
              <a:rPr lang="ja-JP" altLang="en-US" sz="1050" dirty="0"/>
              <a:t>ＦＡＸ</a:t>
            </a:r>
            <a:r>
              <a:rPr lang="en-US" altLang="ja-JP" sz="1050" dirty="0"/>
              <a:t>0952-36-6895</a:t>
            </a:r>
            <a:endParaRPr kumimoji="1" lang="ja-JP" altLang="en-US" sz="1050" dirty="0"/>
          </a:p>
        </p:txBody>
      </p:sp>
      <p:sp>
        <p:nvSpPr>
          <p:cNvPr id="28" name="正方形/長方形 27"/>
          <p:cNvSpPr/>
          <p:nvPr/>
        </p:nvSpPr>
        <p:spPr>
          <a:xfrm>
            <a:off x="3310749" y="5893042"/>
            <a:ext cx="331787" cy="302679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3243280" y="5934111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運営</a:t>
            </a:r>
          </a:p>
        </p:txBody>
      </p:sp>
      <p:pic>
        <p:nvPicPr>
          <p:cNvPr id="77" name="Picture 4" descr="パンフ用ホテル外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54" y="2290889"/>
            <a:ext cx="2567335" cy="197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grpSp>
        <p:nvGrpSpPr>
          <p:cNvPr id="79" name="Group 3"/>
          <p:cNvGrpSpPr>
            <a:grpSpLocks/>
          </p:cNvGrpSpPr>
          <p:nvPr/>
        </p:nvGrpSpPr>
        <p:grpSpPr bwMode="auto">
          <a:xfrm>
            <a:off x="3282514" y="745707"/>
            <a:ext cx="2506725" cy="2645908"/>
            <a:chOff x="1321" y="10916"/>
            <a:chExt cx="5065" cy="4697"/>
          </a:xfrm>
        </p:grpSpPr>
        <p:sp>
          <p:nvSpPr>
            <p:cNvPr id="80" name="Rectangle 4"/>
            <p:cNvSpPr>
              <a:spLocks noChangeArrowheads="1"/>
            </p:cNvSpPr>
            <p:nvPr/>
          </p:nvSpPr>
          <p:spPr bwMode="auto">
            <a:xfrm>
              <a:off x="1870" y="12412"/>
              <a:ext cx="4422" cy="113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1" name="Rectangle 5"/>
            <p:cNvSpPr>
              <a:spLocks noChangeArrowheads="1"/>
            </p:cNvSpPr>
            <p:nvPr/>
          </p:nvSpPr>
          <p:spPr bwMode="auto">
            <a:xfrm>
              <a:off x="5028" y="10916"/>
              <a:ext cx="92" cy="4104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82" name="Picture 6" descr="MCj0432063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5012" y="12172"/>
              <a:ext cx="201" cy="567"/>
            </a:xfrm>
            <a:prstGeom prst="rect">
              <a:avLst/>
            </a:prstGeom>
            <a:noFill/>
          </p:spPr>
        </p:pic>
        <p:sp>
          <p:nvSpPr>
            <p:cNvPr id="84" name="Rectangle 8"/>
            <p:cNvSpPr>
              <a:spLocks noChangeArrowheads="1"/>
            </p:cNvSpPr>
            <p:nvPr/>
          </p:nvSpPr>
          <p:spPr bwMode="auto">
            <a:xfrm>
              <a:off x="1870" y="13205"/>
              <a:ext cx="4422" cy="114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auto">
            <a:xfrm>
              <a:off x="1888" y="14278"/>
              <a:ext cx="4422" cy="114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6" name="Rectangle 10"/>
            <p:cNvSpPr>
              <a:spLocks noChangeArrowheads="1"/>
            </p:cNvSpPr>
            <p:nvPr/>
          </p:nvSpPr>
          <p:spPr bwMode="auto">
            <a:xfrm>
              <a:off x="1323" y="14813"/>
              <a:ext cx="5063" cy="320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87" name="Picture 11" descr="MCj0432063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5069" y="13098"/>
              <a:ext cx="202" cy="567"/>
            </a:xfrm>
            <a:prstGeom prst="rect">
              <a:avLst/>
            </a:prstGeom>
            <a:noFill/>
          </p:spPr>
        </p:pic>
        <p:pic>
          <p:nvPicPr>
            <p:cNvPr id="88" name="Picture 12" descr="MCj0432063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4993" y="13987"/>
              <a:ext cx="202" cy="567"/>
            </a:xfrm>
            <a:prstGeom prst="rect">
              <a:avLst/>
            </a:prstGeom>
            <a:noFill/>
          </p:spPr>
        </p:pic>
        <p:pic>
          <p:nvPicPr>
            <p:cNvPr id="89" name="Picture 13" descr="MCj0432063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4944" y="14687"/>
              <a:ext cx="201" cy="567"/>
            </a:xfrm>
            <a:prstGeom prst="rect">
              <a:avLst/>
            </a:prstGeom>
            <a:noFill/>
          </p:spPr>
        </p:pic>
        <p:sp>
          <p:nvSpPr>
            <p:cNvPr id="90" name="Text Box 14"/>
            <p:cNvSpPr txBox="1">
              <a:spLocks noChangeArrowheads="1"/>
            </p:cNvSpPr>
            <p:nvPr/>
          </p:nvSpPr>
          <p:spPr bwMode="auto">
            <a:xfrm>
              <a:off x="2965" y="14728"/>
              <a:ext cx="1440" cy="56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sz="9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Ｐゴシック" pitchFamily="50" charset="-128"/>
                  <a:ea typeface="ＭＳ 明朝" pitchFamily="17" charset="-128"/>
                  <a:cs typeface="ＭＳ Ｐゴシック" pitchFamily="50" charset="-128"/>
                </a:rPr>
                <a:t>国道</a:t>
              </a:r>
              <a:r>
                <a:rPr kumimoji="1" lang="en-US" altLang="ja-JP" sz="9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Ｐゴシック" pitchFamily="50" charset="-128"/>
                  <a:ea typeface="ＭＳ 明朝" pitchFamily="17" charset="-128"/>
                  <a:cs typeface="ＭＳ Ｐゴシック" pitchFamily="50" charset="-128"/>
                </a:rPr>
                <a:t>34</a:t>
              </a:r>
              <a:r>
                <a:rPr kumimoji="1" lang="ja-JP" sz="9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Ｐゴシック" pitchFamily="50" charset="-128"/>
                  <a:ea typeface="ＭＳ 明朝" pitchFamily="17" charset="-128"/>
                  <a:cs typeface="ＭＳ Ｐゴシック" pitchFamily="50" charset="-128"/>
                </a:rPr>
                <a:t>号線</a:t>
              </a:r>
              <a:endParaRPr kumimoji="1" lang="ja-JP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sp>
          <p:nvSpPr>
            <p:cNvPr id="91" name="Rectangle 15"/>
            <p:cNvSpPr>
              <a:spLocks noChangeArrowheads="1"/>
            </p:cNvSpPr>
            <p:nvPr/>
          </p:nvSpPr>
          <p:spPr bwMode="auto">
            <a:xfrm>
              <a:off x="3414" y="11876"/>
              <a:ext cx="454" cy="453"/>
            </a:xfrm>
            <a:prstGeom prst="rect">
              <a:avLst/>
            </a:prstGeom>
            <a:solidFill>
              <a:srgbClr val="FF0000"/>
            </a:solidFill>
            <a:ln w="9525" algn="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2" name="Rectangle 16"/>
            <p:cNvSpPr>
              <a:spLocks noChangeArrowheads="1"/>
            </p:cNvSpPr>
            <p:nvPr/>
          </p:nvSpPr>
          <p:spPr bwMode="auto">
            <a:xfrm>
              <a:off x="2729" y="11332"/>
              <a:ext cx="1701" cy="566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sz="9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ＭＳ ゴシック" pitchFamily="49" charset="-128"/>
                  <a:ea typeface="ＭＳ ゴシック" pitchFamily="49" charset="-128"/>
                  <a:cs typeface="ＭＳ Ｐゴシック" pitchFamily="50" charset="-128"/>
                </a:rPr>
                <a:t>鍋島シェストビル</a:t>
              </a:r>
              <a:r>
                <a:rPr kumimoji="1" lang="en-US" altLang="ja-JP" sz="9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ＭＳ ゴシック" pitchFamily="49" charset="-128"/>
                  <a:ea typeface="ＭＳ ゴシック" pitchFamily="49" charset="-128"/>
                  <a:cs typeface="ＭＳ Ｐゴシック" pitchFamily="50" charset="-128"/>
                </a:rPr>
                <a:t>5</a:t>
              </a:r>
              <a:r>
                <a:rPr kumimoji="1" lang="ja-JP" altLang="en-US" sz="9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ＭＳ ゴシック" pitchFamily="49" charset="-128"/>
                  <a:ea typeface="ＭＳ ゴシック" pitchFamily="49" charset="-128"/>
                  <a:cs typeface="ＭＳ Ｐゴシック" pitchFamily="50" charset="-128"/>
                </a:rPr>
                <a:t>Ｆ</a:t>
              </a:r>
              <a:endParaRPr kumimoji="1" 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sp>
          <p:nvSpPr>
            <p:cNvPr id="95" name="Rectangle 20"/>
            <p:cNvSpPr>
              <a:spLocks noChangeArrowheads="1"/>
            </p:cNvSpPr>
            <p:nvPr/>
          </p:nvSpPr>
          <p:spPr bwMode="auto">
            <a:xfrm>
              <a:off x="4439" y="15160"/>
              <a:ext cx="1361" cy="453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sz="1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ＭＳ ゴシック" pitchFamily="49" charset="-128"/>
                  <a:ea typeface="ＭＳ ゴシック" pitchFamily="49" charset="-128"/>
                  <a:cs typeface="ＭＳ Ｐゴシック" pitchFamily="50" charset="-128"/>
                </a:rPr>
                <a:t>医大入口</a:t>
              </a:r>
              <a:endParaRPr kumimoji="1" 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sp>
          <p:nvSpPr>
            <p:cNvPr id="96" name="Rectangle 21"/>
            <p:cNvSpPr>
              <a:spLocks noChangeArrowheads="1"/>
            </p:cNvSpPr>
            <p:nvPr/>
          </p:nvSpPr>
          <p:spPr bwMode="auto">
            <a:xfrm>
              <a:off x="1889" y="11743"/>
              <a:ext cx="136" cy="2540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7" name="Rectangle 22"/>
            <p:cNvSpPr>
              <a:spLocks noChangeArrowheads="1"/>
            </p:cNvSpPr>
            <p:nvPr/>
          </p:nvSpPr>
          <p:spPr bwMode="auto">
            <a:xfrm>
              <a:off x="1447" y="12466"/>
              <a:ext cx="2608" cy="454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ゴシック" pitchFamily="49" charset="-128"/>
                  <a:ea typeface="ＭＳ ゴシック" pitchFamily="49" charset="-128"/>
                  <a:cs typeface="ＭＳ Ｐゴシック" pitchFamily="50" charset="-128"/>
                </a:rPr>
                <a:t>●</a:t>
              </a:r>
              <a:r>
                <a:rPr kumimoji="1" lang="ja-JP" sz="1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ゴシック" pitchFamily="49" charset="-128"/>
                  <a:ea typeface="ＭＳ ゴシック" pitchFamily="49" charset="-128"/>
                  <a:cs typeface="ＭＳ Ｐゴシック" pitchFamily="50" charset="-128"/>
                </a:rPr>
                <a:t>マックス</a:t>
              </a:r>
              <a:endParaRPr kumimoji="1" lang="en-US" altLang="ja-JP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ゴシック" pitchFamily="49" charset="-128"/>
                <a:ea typeface="ＭＳ ゴシック" pitchFamily="49" charset="-128"/>
                <a:cs typeface="ＭＳ Ｐゴシック" pitchFamily="50" charset="-128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sz="1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ゴシック" pitchFamily="49" charset="-128"/>
                  <a:ea typeface="ＭＳ ゴシック" pitchFamily="49" charset="-128"/>
                  <a:cs typeface="ＭＳ Ｐゴシック" pitchFamily="50" charset="-128"/>
                </a:rPr>
                <a:t>バリユー</a:t>
              </a:r>
              <a:endParaRPr kumimoji="1" 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pic>
          <p:nvPicPr>
            <p:cNvPr id="98" name="Picture 23" descr="MCj0432063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1826" y="12115"/>
              <a:ext cx="202" cy="567"/>
            </a:xfrm>
            <a:prstGeom prst="rect">
              <a:avLst/>
            </a:prstGeom>
            <a:noFill/>
          </p:spPr>
        </p:pic>
        <p:sp>
          <p:nvSpPr>
            <p:cNvPr id="99" name="Rectangle 24"/>
            <p:cNvSpPr>
              <a:spLocks noChangeArrowheads="1"/>
            </p:cNvSpPr>
            <p:nvPr/>
          </p:nvSpPr>
          <p:spPr bwMode="auto">
            <a:xfrm>
              <a:off x="1536" y="13678"/>
              <a:ext cx="95" cy="1757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0" name="Rectangle 25"/>
            <p:cNvSpPr>
              <a:spLocks noChangeArrowheads="1"/>
            </p:cNvSpPr>
            <p:nvPr/>
          </p:nvSpPr>
          <p:spPr bwMode="auto">
            <a:xfrm rot="3251841">
              <a:off x="1694" y="13335"/>
              <a:ext cx="99" cy="562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101" name="Picture 26" descr="MCj0432063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1504" y="13476"/>
              <a:ext cx="201" cy="567"/>
            </a:xfrm>
            <a:prstGeom prst="rect">
              <a:avLst/>
            </a:prstGeom>
            <a:noFill/>
          </p:spPr>
        </p:pic>
        <p:sp>
          <p:nvSpPr>
            <p:cNvPr id="102" name="Rectangle 27"/>
            <p:cNvSpPr>
              <a:spLocks noChangeArrowheads="1"/>
            </p:cNvSpPr>
            <p:nvPr/>
          </p:nvSpPr>
          <p:spPr bwMode="auto">
            <a:xfrm rot="1995400">
              <a:off x="1643" y="14201"/>
              <a:ext cx="83" cy="959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103" name="Picture 28" descr="MCj0432063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1561" y="14610"/>
              <a:ext cx="201" cy="567"/>
            </a:xfrm>
            <a:prstGeom prst="rect">
              <a:avLst/>
            </a:prstGeom>
            <a:noFill/>
          </p:spPr>
        </p:pic>
      </p:grpSp>
      <p:sp>
        <p:nvSpPr>
          <p:cNvPr id="2" name="テキスト ボックス 1"/>
          <p:cNvSpPr txBox="1"/>
          <p:nvPr/>
        </p:nvSpPr>
        <p:spPr>
          <a:xfrm>
            <a:off x="121972" y="745463"/>
            <a:ext cx="2478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住宅型有料老人ホーム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77797" y="1100741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サンコートなべしま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122346" y="15065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所在地</a:t>
            </a: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4011793" y="413107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おでんわ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301817" y="4401471"/>
            <a:ext cx="25891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（０９５２）</a:t>
            </a:r>
            <a:r>
              <a:rPr lang="en-US" altLang="ja-JP" sz="3600" dirty="0"/>
              <a:t>36-6113</a:t>
            </a:r>
            <a:endParaRPr kumimoji="1" lang="ja-JP" altLang="en-US" sz="44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299852" y="5463987"/>
            <a:ext cx="25587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/>
              <a:t>佐賀市鍋島三丁目３－２０　</a:t>
            </a:r>
            <a:r>
              <a:rPr lang="ja-JP" altLang="en-US" sz="1200" b="1" dirty="0"/>
              <a:t>４・５・６Ｆ</a:t>
            </a:r>
            <a:endParaRPr kumimoji="1" lang="ja-JP" altLang="en-US" sz="1200" b="1" dirty="0"/>
          </a:p>
        </p:txBody>
      </p:sp>
      <p:cxnSp>
        <p:nvCxnSpPr>
          <p:cNvPr id="61" name="直線コネクタ 60"/>
          <p:cNvCxnSpPr/>
          <p:nvPr/>
        </p:nvCxnSpPr>
        <p:spPr>
          <a:xfrm flipH="1">
            <a:off x="3297112" y="6741368"/>
            <a:ext cx="259858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テキスト ボックス 2"/>
          <p:cNvSpPr txBox="1">
            <a:spLocks noChangeArrowheads="1"/>
          </p:cNvSpPr>
          <p:nvPr/>
        </p:nvSpPr>
        <p:spPr bwMode="auto">
          <a:xfrm>
            <a:off x="6721898" y="454945"/>
            <a:ext cx="2364952" cy="34781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sz="1050" b="1" kern="100" dirty="0">
                <a:solidFill>
                  <a:srgbClr val="F79646"/>
                </a:solidFill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6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鍋島地区の中心に位置し、</a:t>
            </a:r>
            <a:r>
              <a:rPr lang="ja-JP" sz="16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面会</a:t>
            </a:r>
            <a:r>
              <a:rPr lang="ja-JP" altLang="en-US" sz="1600" b="1" kern="10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や買い物</a:t>
            </a:r>
            <a:r>
              <a:rPr lang="ja-JP" sz="16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にも便利な立地です。</a:t>
            </a:r>
            <a:endParaRPr lang="ja-JP" altLang="en-US" sz="1600" b="1" kern="100" dirty="0">
              <a:effectLst/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6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sz="16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医療施設や介護施設と提携し</a:t>
            </a:r>
            <a:r>
              <a:rPr lang="ja-JP" altLang="en-US" sz="16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、</a:t>
            </a:r>
            <a:r>
              <a:rPr lang="ja-JP" sz="16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２４時間３６５日の住まい</a:t>
            </a:r>
            <a:r>
              <a:rPr lang="ja-JP" altLang="en-US" sz="16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方、</a:t>
            </a:r>
            <a:r>
              <a:rPr lang="ja-JP" sz="1600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住み慣れた</a:t>
            </a:r>
            <a:r>
              <a:rPr lang="ja-JP" altLang="en-US" sz="16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地域での暮らしを応援いたします。</a:t>
            </a:r>
          </a:p>
          <a:p>
            <a:pPr algn="just">
              <a:spcAft>
                <a:spcPts val="0"/>
              </a:spcAft>
            </a:pPr>
            <a:r>
              <a:rPr lang="ja-JP" altLang="en-US" sz="16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</a:p>
          <a:p>
            <a:pPr algn="just">
              <a:spcAft>
                <a:spcPts val="0"/>
              </a:spcAft>
            </a:pPr>
            <a:endParaRPr lang="ja-JP" altLang="en-US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200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提携施設：まちのホーム医大前</a:t>
            </a:r>
            <a:endParaRPr lang="en-US" altLang="ja-JP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200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（小規模多機能型居宅介護）</a:t>
            </a:r>
          </a:p>
          <a:p>
            <a:pPr algn="just">
              <a:spcAft>
                <a:spcPts val="0"/>
              </a:spcAft>
            </a:pPr>
            <a:endParaRPr lang="ja-JP" altLang="en-US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ja-JP" altLang="en-US" sz="12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ja-JP" altLang="en-US" sz="10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600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endParaRPr lang="ja-JP" altLang="en-US" sz="2000" b="1" kern="100" dirty="0"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ja-JP" altLang="en-US" sz="2000" b="1" kern="100" dirty="0">
              <a:solidFill>
                <a:srgbClr val="F79646"/>
              </a:solidFill>
              <a:effectLst/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67" name="Picture 10" descr="http://ord.yahoo.co.jp/o/image/SIG=12dl9fkab/EXP=1359517760;_ylc=X3IDMgRmc3QDMARpZHgDMARvaWQDQU5kOUdjVFIyUnhCYmtyb3lJYTBwUVVnNkhZYS1RbUJST2cxMkNmQWl5cGxwUmlqWW5tdVI1eVR6d1RZZjNJBHADNUx1TDZLMjM0NEtrNDRPcDQ0SzU0NE9JBHBvcwM5OQRzZWMDc2h3BHNsawNyaQ--/*-http%3A/www.city.gifu.lg.jp/c/Files/1/19040099/img/02k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956" y="4229229"/>
            <a:ext cx="2279090" cy="147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3306063" y="4918366"/>
            <a:ext cx="2605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電話</a:t>
            </a:r>
            <a:r>
              <a:rPr kumimoji="1" lang="ja-JP" altLang="en-US" dirty="0"/>
              <a:t>　</a:t>
            </a:r>
            <a:r>
              <a:rPr lang="ja-JP" altLang="en-US" dirty="0"/>
              <a:t>サンコートなべしま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721898" y="5893042"/>
            <a:ext cx="252665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/>
              <a:t>4</a:t>
            </a:r>
            <a:r>
              <a:rPr lang="ja-JP" altLang="en-US" sz="2000" dirty="0"/>
              <a:t>・</a:t>
            </a:r>
            <a:r>
              <a:rPr lang="en-US" altLang="ja-JP" sz="2000" dirty="0"/>
              <a:t>5</a:t>
            </a:r>
            <a:r>
              <a:rPr lang="ja-JP" altLang="en-US" sz="2000" dirty="0"/>
              <a:t>・</a:t>
            </a:r>
            <a:r>
              <a:rPr lang="en-US" altLang="ja-JP" sz="2000" dirty="0"/>
              <a:t>6</a:t>
            </a:r>
            <a:r>
              <a:rPr lang="ja-JP" altLang="en-US" dirty="0"/>
              <a:t>階が</a:t>
            </a:r>
            <a:endParaRPr lang="en-US" altLang="ja-JP" dirty="0"/>
          </a:p>
          <a:p>
            <a:pPr algn="ctr"/>
            <a:r>
              <a:rPr lang="ja-JP" altLang="en-US" dirty="0"/>
              <a:t>居住スペースになります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63" y="5865715"/>
            <a:ext cx="704435" cy="704435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166108" y="5157766"/>
            <a:ext cx="2494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お気軽にご相談ください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502632" y="5140977"/>
            <a:ext cx="2153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（</a:t>
            </a:r>
            <a:r>
              <a:rPr kumimoji="1" lang="ja-JP" altLang="en-US" sz="1200" b="1" dirty="0"/>
              <a:t>受付　まちのホーム医大前</a:t>
            </a:r>
            <a:r>
              <a:rPr kumimoji="1" lang="ja-JP" altLang="en-US" dirty="0"/>
              <a:t>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E1BA087-4DF1-FB34-5DC8-24617F195190}"/>
              </a:ext>
            </a:extLst>
          </p:cNvPr>
          <p:cNvSpPr txBox="1"/>
          <p:nvPr/>
        </p:nvSpPr>
        <p:spPr>
          <a:xfrm>
            <a:off x="4464009" y="2422943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dirty="0"/>
              <a:t>鍋島小●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D3FC582-C043-859D-5989-A9015D7D4FD1}"/>
              </a:ext>
            </a:extLst>
          </p:cNvPr>
          <p:cNvSpPr txBox="1"/>
          <p:nvPr/>
        </p:nvSpPr>
        <p:spPr>
          <a:xfrm>
            <a:off x="4713267" y="1671602"/>
            <a:ext cx="81304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700" b="1" dirty="0"/>
              <a:t>鍋島三丁目信号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C73B50C-2301-5B89-2DC9-E3B41BE38E3E}"/>
              </a:ext>
            </a:extLst>
          </p:cNvPr>
          <p:cNvSpPr txBox="1"/>
          <p:nvPr/>
        </p:nvSpPr>
        <p:spPr>
          <a:xfrm>
            <a:off x="4408894" y="2065308"/>
            <a:ext cx="8322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dirty="0"/>
              <a:t>エネオス●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A9312917-088D-4472-28D2-CC970F34C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2725" y="922024"/>
            <a:ext cx="2247265" cy="67247"/>
          </a:xfrm>
          <a:prstGeom prst="rect">
            <a:avLst/>
          </a:prstGeom>
          <a:solidFill>
            <a:srgbClr val="C0C0C0"/>
          </a:solidFill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E7A47D5-9E2B-82BC-58AB-BFA621628A46}"/>
              </a:ext>
            </a:extLst>
          </p:cNvPr>
          <p:cNvSpPr txBox="1"/>
          <p:nvPr/>
        </p:nvSpPr>
        <p:spPr>
          <a:xfrm>
            <a:off x="4392229" y="568018"/>
            <a:ext cx="8579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dirty="0"/>
              <a:t>佐賀大学●</a:t>
            </a:r>
          </a:p>
          <a:p>
            <a:r>
              <a:rPr lang="ja-JP" altLang="en-US" sz="1050" dirty="0"/>
              <a:t>　　医学部</a:t>
            </a:r>
          </a:p>
        </p:txBody>
      </p:sp>
    </p:spTree>
    <p:extLst>
      <p:ext uri="{BB962C8B-B14F-4D97-AF65-F5344CB8AC3E}">
        <p14:creationId xmlns:p14="http://schemas.microsoft.com/office/powerpoint/2010/main" val="226492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43"/>
          <p:cNvSpPr>
            <a:spLocks noChangeArrowheads="1"/>
          </p:cNvSpPr>
          <p:nvPr/>
        </p:nvSpPr>
        <p:spPr bwMode="auto">
          <a:xfrm>
            <a:off x="474662" y="1792844"/>
            <a:ext cx="4968875" cy="396081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200"/>
          </a:p>
        </p:txBody>
      </p:sp>
      <p:pic>
        <p:nvPicPr>
          <p:cNvPr id="42" name="図 41" descr="C:\Users\fukushi\AppData\Local\Microsoft\Windows\INetCache\Content.Word\DSC_238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544" y="62938"/>
            <a:ext cx="2232248" cy="1693383"/>
          </a:xfrm>
          <a:prstGeom prst="rect">
            <a:avLst/>
          </a:prstGeom>
          <a:noFill/>
          <a:ln>
            <a:noFill/>
          </a:ln>
          <a:effectLst>
            <a:softEdge rad="101600"/>
          </a:effectLst>
        </p:spPr>
      </p:pic>
      <p:pic>
        <p:nvPicPr>
          <p:cNvPr id="43" name="Picture 2" descr="image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999" y="94268"/>
            <a:ext cx="2272490" cy="1703171"/>
          </a:xfrm>
          <a:prstGeom prst="rect">
            <a:avLst/>
          </a:prstGeom>
          <a:noFill/>
          <a:ln>
            <a:noFill/>
          </a:ln>
          <a:effectLst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 descr="image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9" y="94268"/>
            <a:ext cx="2319852" cy="1738449"/>
          </a:xfrm>
          <a:prstGeom prst="rect">
            <a:avLst/>
          </a:prstGeom>
          <a:noFill/>
          <a:ln>
            <a:noFill/>
          </a:ln>
          <a:effectLst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テキスト ボックス 2"/>
          <p:cNvSpPr txBox="1">
            <a:spLocks noChangeArrowheads="1"/>
          </p:cNvSpPr>
          <p:nvPr/>
        </p:nvSpPr>
        <p:spPr bwMode="auto">
          <a:xfrm>
            <a:off x="149785" y="1888257"/>
            <a:ext cx="3021261" cy="31980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ts val="1600"/>
              </a:lnSpc>
              <a:spcAft>
                <a:spcPts val="0"/>
              </a:spcAft>
            </a:pPr>
            <a:r>
              <a:rPr lang="ja-JP" altLang="en-US" sz="1200" b="1" kern="100" dirty="0"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■定員　　２３名</a:t>
            </a:r>
          </a:p>
          <a:p>
            <a:pPr algn="just">
              <a:lnSpc>
                <a:spcPts val="1600"/>
              </a:lnSpc>
              <a:spcAft>
                <a:spcPts val="0"/>
              </a:spcAft>
            </a:pPr>
            <a:r>
              <a:rPr 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■</a:t>
            </a:r>
            <a:r>
              <a:rPr lang="ja-JP" altLang="en-US" sz="1200" b="1" kern="100" dirty="0"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個部屋</a:t>
            </a:r>
            <a:r>
              <a:rPr lang="ja-JP" altLang="en-US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200" b="1" kern="100" dirty="0"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４８，９００円</a:t>
            </a:r>
            <a:r>
              <a:rPr lang="ja-JP" altLang="en-US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　</a:t>
            </a:r>
          </a:p>
          <a:p>
            <a:pPr algn="just">
              <a:lnSpc>
                <a:spcPts val="1600"/>
              </a:lnSpc>
              <a:spcAft>
                <a:spcPts val="0"/>
              </a:spcAft>
            </a:pPr>
            <a:r>
              <a:rPr lang="ja-JP" altLang="en-US" sz="1200" b="1" kern="100" dirty="0"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ja-JP" altLang="ja-JP" sz="1200" b="1" kern="100" dirty="0"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（管理費・共益費・水道光熱費</a:t>
            </a:r>
            <a:r>
              <a:rPr lang="ja-JP" altLang="en-US" sz="1200" b="1" kern="100" dirty="0"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込）</a:t>
            </a:r>
            <a:endParaRPr lang="ja-JP" altLang="en-US" sz="1200" b="1" kern="100" dirty="0">
              <a:effectLst/>
              <a:latin typeface="AR Pゴシック体M" panose="020B0600000000000000" pitchFamily="50" charset="-128"/>
              <a:ea typeface="AR Pゴシック体M" panose="020B0600000000000000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600"/>
              </a:lnSpc>
              <a:spcAft>
                <a:spcPts val="0"/>
              </a:spcAft>
            </a:pPr>
            <a:r>
              <a:rPr 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■食</a:t>
            </a:r>
            <a:r>
              <a:rPr lang="ja-JP" altLang="en-US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費　</a:t>
            </a:r>
            <a:r>
              <a:rPr lang="en-US" altLang="ja-JP" sz="1200" b="1" kern="100" dirty="0"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43,200</a:t>
            </a:r>
            <a:r>
              <a:rPr lang="ja-JP" altLang="en-US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円</a:t>
            </a:r>
            <a:r>
              <a:rPr 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（</a:t>
            </a:r>
            <a:r>
              <a:rPr lang="en-US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30</a:t>
            </a:r>
            <a:r>
              <a:rPr 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日換算）</a:t>
            </a:r>
            <a:endParaRPr lang="en-US" altLang="ja-JP" sz="1200" b="1" kern="100" dirty="0">
              <a:effectLst/>
              <a:latin typeface="AR Pゴシック体M" panose="020B0600000000000000" pitchFamily="50" charset="-128"/>
              <a:ea typeface="AR Pゴシック体M" panose="020B0600000000000000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600"/>
              </a:lnSpc>
              <a:spcAft>
                <a:spcPts val="0"/>
              </a:spcAft>
            </a:pPr>
            <a:r>
              <a:rPr lang="ja-JP" altLang="en-US" sz="1200" b="1" kern="100" dirty="0"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■おやつ　</a:t>
            </a:r>
            <a:r>
              <a:rPr lang="en-US" altLang="ja-JP" sz="1200" b="1" kern="100" dirty="0"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100 </a:t>
            </a:r>
            <a:r>
              <a:rPr lang="ja-JP" altLang="en-US" sz="1200" b="1" kern="100" dirty="0"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円／回</a:t>
            </a:r>
            <a:endParaRPr lang="ja-JP" altLang="en-US" sz="1200" b="1" kern="100" dirty="0">
              <a:effectLst/>
              <a:latin typeface="AR Pゴシック体M" panose="020B0600000000000000" pitchFamily="50" charset="-128"/>
              <a:ea typeface="AR Pゴシック体M" panose="020B0600000000000000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600"/>
              </a:lnSpc>
              <a:spcAft>
                <a:spcPts val="0"/>
              </a:spcAft>
            </a:pPr>
            <a:r>
              <a:rPr lang="ja-JP" altLang="en-US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■</a:t>
            </a:r>
            <a:r>
              <a:rPr 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介護保険自己負担分、医療費、薬代、</a:t>
            </a:r>
            <a:endParaRPr lang="en-US" altLang="ja-JP" sz="1200" b="1" kern="100" dirty="0">
              <a:effectLst/>
              <a:latin typeface="AR Pゴシック体M" panose="020B0600000000000000" pitchFamily="50" charset="-128"/>
              <a:ea typeface="AR Pゴシック体M" panose="020B0600000000000000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600"/>
              </a:lnSpc>
              <a:spcAft>
                <a:spcPts val="0"/>
              </a:spcAft>
            </a:pPr>
            <a:r>
              <a:rPr lang="ja-JP" altLang="en-US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おむつ代個人の嗜好品・消耗品等は</a:t>
            </a:r>
            <a:endParaRPr lang="en-US" altLang="ja-JP" sz="1200" b="1" kern="100" dirty="0">
              <a:effectLst/>
              <a:latin typeface="AR Pゴシック体M" panose="020B0600000000000000" pitchFamily="50" charset="-128"/>
              <a:ea typeface="AR Pゴシック体M" panose="020B0600000000000000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600"/>
              </a:lnSpc>
              <a:spcAft>
                <a:spcPts val="0"/>
              </a:spcAft>
            </a:pPr>
            <a:r>
              <a:rPr lang="ja-JP" altLang="en-US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個人負担。</a:t>
            </a:r>
            <a:endParaRPr lang="ja-JP" sz="1200" kern="100" dirty="0">
              <a:effectLst/>
              <a:latin typeface="AR Pゴシック体M" panose="020B0600000000000000" pitchFamily="50" charset="-128"/>
              <a:ea typeface="AR Pゴシック体M" panose="020B0600000000000000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600"/>
              </a:lnSpc>
              <a:spcAft>
                <a:spcPts val="0"/>
              </a:spcAft>
            </a:pPr>
            <a:r>
              <a:rPr 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■入居の要件</a:t>
            </a:r>
            <a:r>
              <a:rPr lang="ja-JP" altLang="en-US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要介護</a:t>
            </a:r>
            <a:r>
              <a:rPr lang="en-US" alt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 </a:t>
            </a:r>
            <a:r>
              <a:rPr lang="ja-JP" altLang="en-US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１ </a:t>
            </a:r>
            <a:r>
              <a:rPr 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以上</a:t>
            </a:r>
            <a:endParaRPr lang="ja-JP" altLang="en-US" sz="1200" b="1" kern="100" dirty="0">
              <a:latin typeface="AR Pゴシック体M" panose="020B0600000000000000" pitchFamily="50" charset="-128"/>
              <a:ea typeface="AR Pゴシック体M" panose="020B0600000000000000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600"/>
              </a:lnSpc>
              <a:spcAft>
                <a:spcPts val="0"/>
              </a:spcAft>
            </a:pPr>
            <a:r>
              <a:rPr 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■入居一時金　なし　</a:t>
            </a:r>
            <a:endParaRPr lang="ja-JP" altLang="en-US" sz="1200" b="1" kern="100" dirty="0">
              <a:effectLst/>
              <a:latin typeface="AR Pゴシック体M" panose="020B0600000000000000" pitchFamily="50" charset="-128"/>
              <a:ea typeface="AR Pゴシック体M" panose="020B0600000000000000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600"/>
              </a:lnSpc>
              <a:spcAft>
                <a:spcPts val="0"/>
              </a:spcAft>
            </a:pPr>
            <a:r>
              <a:rPr 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■お部屋</a:t>
            </a:r>
            <a:r>
              <a:rPr lang="ja-JP" altLang="en-US" sz="1200" b="1" kern="100" dirty="0"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　　　</a:t>
            </a:r>
            <a:r>
              <a:rPr 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トイレ・エアコ</a:t>
            </a:r>
            <a:r>
              <a:rPr lang="ja-JP" altLang="en-US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ン</a:t>
            </a:r>
          </a:p>
          <a:p>
            <a:pPr algn="just">
              <a:lnSpc>
                <a:spcPts val="1600"/>
              </a:lnSpc>
              <a:spcAft>
                <a:spcPts val="0"/>
              </a:spcAft>
            </a:pPr>
            <a:r>
              <a:rPr lang="ja-JP" altLang="en-US" sz="1200" b="1" kern="100" dirty="0"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　　　　　　　コール・洗面（一部）</a:t>
            </a:r>
            <a:r>
              <a:rPr lang="ja-JP" altLang="en-US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　</a:t>
            </a:r>
            <a:endParaRPr lang="ja-JP" sz="1200" kern="100" dirty="0">
              <a:effectLst/>
              <a:latin typeface="AR Pゴシック体M" panose="020B0600000000000000" pitchFamily="50" charset="-128"/>
              <a:ea typeface="AR Pゴシック体M" panose="020B0600000000000000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600"/>
              </a:lnSpc>
              <a:spcAft>
                <a:spcPts val="0"/>
              </a:spcAft>
            </a:pPr>
            <a:r>
              <a:rPr 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■建物の構造・規模　</a:t>
            </a:r>
            <a:endParaRPr lang="ja-JP" altLang="en-US" sz="1200" b="1" kern="100" dirty="0">
              <a:effectLst/>
              <a:latin typeface="AR Pゴシック体M" panose="020B0600000000000000" pitchFamily="50" charset="-128"/>
              <a:ea typeface="AR Pゴシック体M" panose="020B0600000000000000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600"/>
              </a:lnSpc>
              <a:spcAft>
                <a:spcPts val="0"/>
              </a:spcAft>
            </a:pPr>
            <a:r>
              <a:rPr lang="ja-JP" altLang="en-US" sz="1200" b="1" kern="100" dirty="0"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　　　　　　　</a:t>
            </a:r>
            <a:r>
              <a:rPr 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鉄筋ｺﾝｸﾘｰﾄ造</a:t>
            </a:r>
            <a:r>
              <a:rPr lang="en-US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6</a:t>
            </a:r>
            <a:r>
              <a:rPr 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階建</a:t>
            </a:r>
            <a:endParaRPr lang="en-US" altLang="ja-JP" sz="1200" b="1" kern="100" dirty="0">
              <a:effectLst/>
              <a:latin typeface="AR Pゴシック体M" panose="020B0600000000000000" pitchFamily="50" charset="-128"/>
              <a:ea typeface="AR Pゴシック体M" panose="020B0600000000000000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600"/>
              </a:lnSpc>
              <a:spcAft>
                <a:spcPts val="0"/>
              </a:spcAft>
            </a:pPr>
            <a:r>
              <a:rPr lang="ja-JP" altLang="en-US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■</a:t>
            </a:r>
            <a:r>
              <a:rPr lang="ja-JP" altLang="en-US" sz="1200" b="1" kern="100" dirty="0"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冷蔵</a:t>
            </a:r>
            <a:r>
              <a:rPr lang="ja-JP" altLang="en-US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庫持込</a:t>
            </a:r>
            <a:r>
              <a:rPr lang="ja-JP" altLang="en-US" sz="1200" b="1" kern="100" dirty="0"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   </a:t>
            </a:r>
            <a:r>
              <a:rPr lang="en-US" alt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500</a:t>
            </a:r>
            <a:r>
              <a:rPr lang="ja-JP" altLang="en-US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円～</a:t>
            </a:r>
            <a:r>
              <a:rPr lang="en-US" alt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1,000</a:t>
            </a:r>
            <a:r>
              <a:rPr lang="ja-JP" altLang="en-US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／月</a:t>
            </a:r>
            <a:r>
              <a:rPr lang="ja-JP" sz="1200" b="1" kern="100" dirty="0">
                <a:effectLst/>
                <a:latin typeface="AR Pゴシック体M" panose="020B0600000000000000" pitchFamily="50" charset="-128"/>
                <a:ea typeface="AR Pゴシック体M" panose="020B0600000000000000" pitchFamily="50" charset="-128"/>
                <a:cs typeface="Times New Roman" panose="02020603050405020304" pitchFamily="18" charset="0"/>
              </a:rPr>
              <a:t>　</a:t>
            </a:r>
            <a:endParaRPr lang="ja-JP" sz="1050" kern="100" dirty="0">
              <a:effectLst/>
              <a:latin typeface="AR Pゴシック体M" panose="020B0600000000000000" pitchFamily="50" charset="-128"/>
              <a:ea typeface="AR Pゴシック体M" panose="020B06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5" r="996" b="20931"/>
          <a:stretch/>
        </p:blipFill>
        <p:spPr>
          <a:xfrm>
            <a:off x="3428794" y="2276872"/>
            <a:ext cx="5565420" cy="2668462"/>
          </a:xfrm>
          <a:prstGeom prst="rect">
            <a:avLst/>
          </a:prstGeom>
          <a:noFill/>
          <a:effectLst>
            <a:glow rad="279400">
              <a:schemeClr val="accent3">
                <a:satMod val="175000"/>
                <a:alpha val="85000"/>
              </a:schemeClr>
            </a:glow>
            <a:outerShdw blurRad="50800" dist="50800" dir="1680000" sx="4000" sy="4000" algn="ctr" rotWithShape="0">
              <a:srgbClr val="000000"/>
            </a:outerShdw>
            <a:reflection endPos="1000" dir="5400000" sy="-100000" algn="bl" rotWithShape="0"/>
            <a:softEdge rad="0"/>
          </a:effectLst>
        </p:spPr>
      </p:pic>
      <p:sp>
        <p:nvSpPr>
          <p:cNvPr id="4" name="テキスト ボックス 3"/>
          <p:cNvSpPr txBox="1"/>
          <p:nvPr/>
        </p:nvSpPr>
        <p:spPr>
          <a:xfrm>
            <a:off x="3532303" y="5534983"/>
            <a:ext cx="5570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　</a:t>
            </a:r>
            <a:r>
              <a:rPr lang="ja-JP" altLang="en-US" b="1" dirty="0"/>
              <a:t>入居相談・ご見学は</a:t>
            </a:r>
            <a:r>
              <a:rPr kumimoji="1" lang="ja-JP" altLang="en-US" b="1" dirty="0"/>
              <a:t>下記までお気軽にお電話ください。</a:t>
            </a:r>
          </a:p>
          <a:p>
            <a:endParaRPr kumimoji="1" lang="en-US" altLang="ja-JP" dirty="0"/>
          </a:p>
          <a:p>
            <a:r>
              <a:rPr kumimoji="1" lang="ja-JP" altLang="en-US" dirty="0"/>
              <a:t>窓口　</a:t>
            </a:r>
            <a:r>
              <a:rPr kumimoji="1" lang="en-US" altLang="ja-JP" dirty="0"/>
              <a:t>4</a:t>
            </a:r>
            <a:r>
              <a:rPr kumimoji="1" lang="ja-JP" altLang="en-US" dirty="0"/>
              <a:t>Ｆ　</a:t>
            </a:r>
            <a:r>
              <a:rPr lang="ja-JP" altLang="en-US" dirty="0"/>
              <a:t>まちのホーム医大前 ☎</a:t>
            </a:r>
            <a:r>
              <a:rPr lang="en-US" altLang="ja-JP" dirty="0"/>
              <a:t>0952-36-6113</a:t>
            </a:r>
            <a:r>
              <a:rPr lang="ja-JP" altLang="en-US" dirty="0"/>
              <a:t>（森田）</a:t>
            </a:r>
            <a:endParaRPr lang="en-US" altLang="ja-JP" dirty="0"/>
          </a:p>
          <a:p>
            <a:r>
              <a:rPr kumimoji="1" lang="ja-JP" altLang="en-US" dirty="0"/>
              <a:t>　　　　</a:t>
            </a:r>
            <a:r>
              <a:rPr kumimoji="1" lang="en-US" altLang="ja-JP" dirty="0"/>
              <a:t>3</a:t>
            </a:r>
            <a:r>
              <a:rPr kumimoji="1" lang="ja-JP" altLang="en-US" dirty="0"/>
              <a:t>Ｆ　ふくしの家事務局　　 ☎</a:t>
            </a:r>
            <a:r>
              <a:rPr kumimoji="1" lang="en-US" altLang="ja-JP" dirty="0"/>
              <a:t>0952-36-6865</a:t>
            </a:r>
            <a:r>
              <a:rPr kumimoji="1" lang="ja-JP" altLang="en-US" dirty="0"/>
              <a:t>（江口）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394340" y="1732746"/>
            <a:ext cx="36343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/>
              <a:t>4</a:t>
            </a:r>
            <a:r>
              <a:rPr lang="ja-JP" altLang="en-US" sz="2000" dirty="0"/>
              <a:t>・</a:t>
            </a:r>
            <a:r>
              <a:rPr lang="en-US" altLang="ja-JP" sz="2000" dirty="0"/>
              <a:t>5</a:t>
            </a:r>
            <a:r>
              <a:rPr lang="ja-JP" altLang="en-US" sz="2000" dirty="0"/>
              <a:t>・</a:t>
            </a:r>
            <a:r>
              <a:rPr lang="en-US" altLang="ja-JP" sz="2000" dirty="0"/>
              <a:t>6</a:t>
            </a:r>
            <a:r>
              <a:rPr lang="ja-JP" altLang="en-US" dirty="0"/>
              <a:t>階が居住スペースになります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890" y="15089"/>
            <a:ext cx="2417427" cy="1813070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5" name="テキスト ボックス 4"/>
          <p:cNvSpPr txBox="1"/>
          <p:nvPr/>
        </p:nvSpPr>
        <p:spPr>
          <a:xfrm>
            <a:off x="4342820" y="5086270"/>
            <a:ext cx="36583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※</a:t>
            </a:r>
            <a:r>
              <a:rPr kumimoji="1" lang="ja-JP" altLang="en-US" sz="1400" dirty="0"/>
              <a:t>容態により部屋替えをする場合があります。</a:t>
            </a:r>
          </a:p>
        </p:txBody>
      </p:sp>
      <p:sp>
        <p:nvSpPr>
          <p:cNvPr id="7" name="テキスト ボックス 51">
            <a:extLst>
              <a:ext uri="{FF2B5EF4-FFF2-40B4-BE49-F238E27FC236}">
                <a16:creationId xmlns:a16="http://schemas.microsoft.com/office/drawing/2014/main" id="{90AEFDD4-0A51-C8B1-D91F-BE00E0AE04BA}"/>
              </a:ext>
            </a:extLst>
          </p:cNvPr>
          <p:cNvSpPr txBox="1"/>
          <p:nvPr/>
        </p:nvSpPr>
        <p:spPr>
          <a:xfrm>
            <a:off x="143949" y="5283871"/>
            <a:ext cx="3417654" cy="1506221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1400"/>
              </a:lnSpc>
              <a:buNone/>
            </a:pPr>
            <a:endParaRPr lang="ja-JP" sz="14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lnSpc>
                <a:spcPts val="1400"/>
              </a:lnSpc>
              <a:buNone/>
            </a:pPr>
            <a:r>
              <a:rPr lang="en-US" sz="1400" kern="100" dirty="0">
                <a:effectLst/>
                <a:latin typeface="AR Pゴシック体M" panose="020B0600000000000000" pitchFamily="50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sz="14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lnSpc>
                <a:spcPts val="1400"/>
              </a:lnSpc>
              <a:buNone/>
            </a:pPr>
            <a:endParaRPr lang="en-US" altLang="ja-JP" sz="1400" kern="100" dirty="0">
              <a:effectLst/>
              <a:latin typeface="Century" panose="02040604050505020304" pitchFamily="18" charset="0"/>
              <a:ea typeface="AR Pゴシック体M" panose="020B0600000000000000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400"/>
              </a:lnSpc>
              <a:buNone/>
            </a:pPr>
            <a:r>
              <a:rPr lang="ja-JP" sz="1400" kern="100" dirty="0">
                <a:effectLst/>
                <a:latin typeface="Century" panose="02040604050505020304" pitchFamily="18" charset="0"/>
                <a:ea typeface="AR Pゴシック体M" panose="020B0600000000000000" pitchFamily="50" charset="-128"/>
                <a:cs typeface="Times New Roman" panose="02020603050405020304" pitchFamily="18" charset="0"/>
              </a:rPr>
              <a:t>日常の生活を見ることが</a:t>
            </a:r>
            <a:endParaRPr lang="ja-JP" sz="14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lnSpc>
                <a:spcPts val="1400"/>
              </a:lnSpc>
              <a:buNone/>
            </a:pPr>
            <a:r>
              <a:rPr lang="ja-JP" sz="1400" kern="100" dirty="0">
                <a:effectLst/>
                <a:latin typeface="Century" panose="02040604050505020304" pitchFamily="18" charset="0"/>
                <a:ea typeface="AR Pゴシック体M" panose="020B0600000000000000" pitchFamily="50" charset="-128"/>
                <a:cs typeface="Times New Roman" panose="02020603050405020304" pitchFamily="18" charset="0"/>
              </a:rPr>
              <a:t>出来るようになりました。</a:t>
            </a:r>
            <a:endParaRPr lang="ja-JP" sz="14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lnSpc>
                <a:spcPts val="1400"/>
              </a:lnSpc>
              <a:buNone/>
            </a:pPr>
            <a:r>
              <a:rPr lang="ja-JP" sz="1400" kern="100" dirty="0">
                <a:effectLst/>
                <a:latin typeface="Century" panose="02040604050505020304" pitchFamily="18" charset="0"/>
                <a:ea typeface="AR Pゴシック体M" panose="020B0600000000000000" pitchFamily="50" charset="-128"/>
                <a:cs typeface="Times New Roman" panose="02020603050405020304" pitchFamily="18" charset="0"/>
              </a:rPr>
              <a:t>フォローお願いします。</a:t>
            </a:r>
            <a:endParaRPr lang="en-US" altLang="ja-JP" sz="1400" kern="100" dirty="0">
              <a:effectLst/>
              <a:latin typeface="Century" panose="02040604050505020304" pitchFamily="18" charset="0"/>
              <a:ea typeface="AR Pゴシック体M" panose="020B0600000000000000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400"/>
              </a:lnSpc>
              <a:buNone/>
            </a:pPr>
            <a:endParaRPr lang="ja-JP" sz="14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lnSpc>
                <a:spcPts val="1400"/>
              </a:lnSpc>
            </a:pPr>
            <a:r>
              <a:rPr lang="en-US" sz="1400" u="sng" kern="100" dirty="0">
                <a:solidFill>
                  <a:srgbClr val="0000FF"/>
                </a:solidFill>
                <a:effectLst/>
                <a:latin typeface="AR Pゴシック体M" panose="020B0600000000000000" pitchFamily="50" charset="-128"/>
                <a:ea typeface="ＭＳ 明朝" panose="02020609040205080304" pitchFamily="17" charset="-128"/>
                <a:cs typeface="Times New Roman" panose="02020603050405020304" pitchFamily="18" charset="0"/>
                <a:hlinkClick r:id="rId8"/>
              </a:rPr>
              <a:t>Machinohome.idaimae@gmail.com</a:t>
            </a:r>
            <a:endParaRPr lang="ja-JP" sz="14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6" name="図 5" descr="QR コード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6451A33-8379-31A8-16F8-8EA60DFAA97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6F7F6"/>
              </a:clrFrom>
              <a:clrTo>
                <a:srgbClr val="F6F7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533" t="29063" r="22373" b="45383"/>
          <a:stretch/>
        </p:blipFill>
        <p:spPr bwMode="auto">
          <a:xfrm>
            <a:off x="2449874" y="5351205"/>
            <a:ext cx="1047750" cy="1057275"/>
          </a:xfrm>
          <a:prstGeom prst="rect">
            <a:avLst/>
          </a:prstGeom>
          <a:ln w="3175"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92A31E6-A173-6E84-8EB1-E8C46E5876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01" y="5344580"/>
            <a:ext cx="1598904" cy="48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470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1244</TotalTime>
  <Words>335</Words>
  <Application>Microsoft Office PowerPoint</Application>
  <PresentationFormat>画面に合わせる (4:3)</PresentationFormat>
  <Paragraphs>66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AR Pゴシック体M</vt:lpstr>
      <vt:lpstr>AR PハイカラＰＯＰ体H</vt:lpstr>
      <vt:lpstr>HG丸ｺﾞｼｯｸM-PRO</vt:lpstr>
      <vt:lpstr>ＭＳ Ｐゴシック</vt:lpstr>
      <vt:lpstr>ＭＳ ゴシック</vt:lpstr>
      <vt:lpstr>Arial</vt:lpstr>
      <vt:lpstr>Calibri</vt:lpstr>
      <vt:lpstr>Century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ふくしの家</dc:creator>
  <cp:lastModifiedBy>ふくしの家</cp:lastModifiedBy>
  <cp:revision>107</cp:revision>
  <cp:lastPrinted>2025-06-09T01:40:13Z</cp:lastPrinted>
  <dcterms:created xsi:type="dcterms:W3CDTF">2013-11-17T02:20:18Z</dcterms:created>
  <dcterms:modified xsi:type="dcterms:W3CDTF">2025-11-12T02:50:26Z</dcterms:modified>
</cp:coreProperties>
</file>